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301" r:id="rId3"/>
    <p:sldId id="289" r:id="rId4"/>
    <p:sldId id="290" r:id="rId5"/>
    <p:sldId id="291" r:id="rId6"/>
    <p:sldId id="292" r:id="rId7"/>
    <p:sldId id="293" r:id="rId8"/>
    <p:sldId id="294" r:id="rId9"/>
    <p:sldId id="295" r:id="rId10"/>
    <p:sldId id="296" r:id="rId11"/>
    <p:sldId id="297" r:id="rId12"/>
    <p:sldId id="298" r:id="rId13"/>
    <p:sldId id="299" r:id="rId14"/>
    <p:sldId id="300" r:id="rId15"/>
    <p:sldId id="302" r:id="rId16"/>
    <p:sldId id="266" r:id="rId17"/>
    <p:sldId id="270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srgbClr val="FF0000"/>
    </p:penClr>
  </p:showPr>
  <p:clrMru>
    <a:srgbClr val="0033CC"/>
    <a:srgbClr val="FF6699"/>
    <a:srgbClr val="71DDF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9DF2D-B934-41C6-8847-9A459F200B96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7C555-3B26-40F9-8BEB-BAD2A61BFD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8F647-DBC2-4E11-9DFF-E2BCCCA84D0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8B2FA6-F907-400A-B79B-BD146A8891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97E59A-F40D-4F9D-A3AB-2531925C9C33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75CA0E-E90A-4A1E-951A-719D799FD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F3D93-FB24-45FA-AD38-CF34DC2C2925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4394E1-609D-4DBC-90B5-BFDEBB26FC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3F2904-3478-4481-9E36-FAC678E46DA3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370ACA-862B-418A-AD23-A4947526FB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F90A1-6B3D-46BA-AEC6-40559202C994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190783-12F2-47F9-8587-36C7CDFF41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FE3C5-ED70-4052-AEE2-A2F50B9EC4BE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324DB-584B-4EE0-B509-E2BD8FDD2E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F64549-95B0-4584-8A83-58A6E84ABD7C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E2BC42-3A4E-4C16-97D2-8F5466BF93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F627B-B907-4528-9770-AE5E07A3134E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B1803-BE5F-4290-A89C-6A79908702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78756-BA91-43C8-A2C0-86F97010472F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4AD01B-C309-4CE6-9F8A-BA8191B49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6E03AE-7704-416F-BEE5-E0B31BE54CB2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65275-FEFE-4BD7-8674-3852CC8980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1EBFBC5-49A5-4967-B9C6-EA3428D1FB2A}" type="datetimeFigureOut">
              <a:rPr lang="ru-RU"/>
              <a:pPr>
                <a:defRPr/>
              </a:pPr>
              <a:t>13.04.2021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8F9F86-49A1-4530-8983-EA946EADA9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aiz.com.ua/images/sahar-rafp1.jpg" TargetMode="External"/><Relationship Id="rId13" Type="http://schemas.openxmlformats.org/officeDocument/2006/relationships/hyperlink" Target="http://club-karlson.ru/images/obez2.jpg" TargetMode="External"/><Relationship Id="rId3" Type="http://schemas.openxmlformats.org/officeDocument/2006/relationships/hyperlink" Target="http://www.nastol.com.ua/pic/201401/1600x1200/nastol.com.ua-79815.jpg" TargetMode="External"/><Relationship Id="rId7" Type="http://schemas.openxmlformats.org/officeDocument/2006/relationships/hyperlink" Target="http://st.depositphotos.com/1005314/5008/v/950/depositphotos_50080843-stock-illustration-birch-tree.jpg" TargetMode="External"/><Relationship Id="rId12" Type="http://schemas.openxmlformats.org/officeDocument/2006/relationships/hyperlink" Target="http://detstvo-shop.ru/wa-data/public/shop/products/03/81/48103/images/105364/105364.970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scottcountyhistory.org/wp-content/uploads/Shovel-e1429131212447-300x297.png" TargetMode="External"/><Relationship Id="rId11" Type="http://schemas.openxmlformats.org/officeDocument/2006/relationships/hyperlink" Target="http://teddymarket.ru/images/goods_pics/big/7502.jpg" TargetMode="External"/><Relationship Id="rId5" Type="http://schemas.openxmlformats.org/officeDocument/2006/relationships/hyperlink" Target="http://trikot-ray.ru/upload/iblock/34d/34db9c5978b786b1779b6735da9353ed.jpg" TargetMode="External"/><Relationship Id="rId10" Type="http://schemas.openxmlformats.org/officeDocument/2006/relationships/hyperlink" Target="http://www.coollady.ru/pic/0003/032/26.jpg" TargetMode="External"/><Relationship Id="rId4" Type="http://schemas.openxmlformats.org/officeDocument/2006/relationships/hyperlink" Target="https://im0-tub-ru.yandex.net/i?id=cdc4020d42d7bcb1fa93c317bb73ce5b&amp;n=33&amp;h=215&amp;w=188" TargetMode="External"/><Relationship Id="rId9" Type="http://schemas.openxmlformats.org/officeDocument/2006/relationships/hyperlink" Target="https://im0-tub-ru.yandex.net/i?id=532db4f167ac32d51f85b8b404c5dcb7&amp;n=33&amp;h=215&amp;w=196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utrimonys.salcininkai.lm.lt/Nuotraukos/SOWA.gif" TargetMode="External"/><Relationship Id="rId3" Type="http://schemas.openxmlformats.org/officeDocument/2006/relationships/hyperlink" Target="http://flagmand.ru/photos/zvukovoy-topor-dlya-detskogo-sada-73066-large.jpg" TargetMode="External"/><Relationship Id="rId7" Type="http://schemas.openxmlformats.org/officeDocument/2006/relationships/hyperlink" Target="http://2017-godu.ru/wp-content/uploads/2016/11/metro_5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ic.pics.livejournal.com/lenkapenka_01/71414902/21596/21596_900.jpg" TargetMode="External"/><Relationship Id="rId5" Type="http://schemas.openxmlformats.org/officeDocument/2006/relationships/hyperlink" Target="http://rus-promisel.ru/images/detailed/0/21-148-13_1.jpg" TargetMode="External"/><Relationship Id="rId10" Type="http://schemas.openxmlformats.org/officeDocument/2006/relationships/slide" Target="slide2.xml"/><Relationship Id="rId4" Type="http://schemas.openxmlformats.org/officeDocument/2006/relationships/hyperlink" Target="http://www.playcast.ru/uploads/2016/09/22/19972774.png" TargetMode="External"/><Relationship Id="rId9" Type="http://schemas.openxmlformats.org/officeDocument/2006/relationships/hyperlink" Target="https://ds03.infourok.ru/uploads/ex/11b5/0002481c-cf3329c5/hello_html_61daa035.png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0" descr="nastol.com.ua-798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Box 6"/>
          <p:cNvSpPr txBox="1">
            <a:spLocks noChangeArrowheads="1"/>
          </p:cNvSpPr>
          <p:nvPr/>
        </p:nvSpPr>
        <p:spPr bwMode="auto">
          <a:xfrm>
            <a:off x="684213" y="549275"/>
            <a:ext cx="78628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МБОУ «Средняя общеобразовательная школа №</a:t>
            </a: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городского округа город Нововоронеж»</a:t>
            </a:r>
          </a:p>
        </p:txBody>
      </p:sp>
      <p:sp>
        <p:nvSpPr>
          <p:cNvPr id="2052" name="TextBox 7"/>
          <p:cNvSpPr txBox="1">
            <a:spLocks noChangeArrowheads="1"/>
          </p:cNvSpPr>
          <p:nvPr/>
        </p:nvSpPr>
        <p:spPr bwMode="auto">
          <a:xfrm>
            <a:off x="3851275" y="4581525"/>
            <a:ext cx="518477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Малкина Любовь Николаевна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187624" y="2204864"/>
            <a:ext cx="7052059" cy="1015663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60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«Словарные слова»</a:t>
            </a:r>
          </a:p>
        </p:txBody>
      </p:sp>
      <p:sp>
        <p:nvSpPr>
          <p:cNvPr id="8" name="Стрелка вправо 7">
            <a:hlinkClick r:id="" action="ppaction://hlinkshowjump?jump=nextslide"/>
          </p:cNvPr>
          <p:cNvSpPr/>
          <p:nvPr/>
        </p:nvSpPr>
        <p:spPr>
          <a:xfrm>
            <a:off x="7956376" y="5877272"/>
            <a:ext cx="936104" cy="504056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57" name="TextBox 8"/>
          <p:cNvSpPr txBox="1">
            <a:spLocks noChangeArrowheads="1"/>
          </p:cNvSpPr>
          <p:nvPr/>
        </p:nvSpPr>
        <p:spPr bwMode="auto">
          <a:xfrm>
            <a:off x="5580063" y="3141663"/>
            <a:ext cx="2376487" cy="70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4000" b="1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</a:t>
            </a:r>
          </a:p>
        </p:txBody>
      </p:sp>
      <p:pic>
        <p:nvPicPr>
          <p:cNvPr id="2058" name="Рисунок 5" descr="SOW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96875" y="3055938"/>
            <a:ext cx="4752975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9" descr="nastol.com.ua-798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03575" y="1700213"/>
            <a:ext cx="2952750" cy="2881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84368" y="548680"/>
            <a:ext cx="936104" cy="504056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71" name="Picture 4" descr="http://trikot-ray.ru/upload/iblock/34d/34db9c5978b786b1779b6735da9353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04813"/>
            <a:ext cx="413067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843213" y="692150"/>
            <a:ext cx="3529012" cy="35290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1274" name="Группа 10"/>
          <p:cNvGrpSpPr>
            <a:grpSpLocks/>
          </p:cNvGrpSpPr>
          <p:nvPr/>
        </p:nvGrpSpPr>
        <p:grpSpPr bwMode="auto">
          <a:xfrm>
            <a:off x="3708400" y="2012950"/>
            <a:ext cx="2016125" cy="768350"/>
            <a:chOff x="1187624" y="3933056"/>
            <a:chExt cx="2016125" cy="768350"/>
          </a:xfrm>
        </p:grpSpPr>
        <p:sp>
          <p:nvSpPr>
            <p:cNvPr id="11284" name="TextBox 13"/>
            <p:cNvSpPr txBox="1">
              <a:spLocks noChangeArrowheads="1"/>
            </p:cNvSpPr>
            <p:nvPr/>
          </p:nvSpPr>
          <p:spPr bwMode="auto">
            <a:xfrm>
              <a:off x="1187624" y="3933056"/>
              <a:ext cx="2016125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т</a:t>
              </a:r>
              <a:r>
                <a:rPr lang="ru-RU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пор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2303637" y="4041006"/>
              <a:ext cx="144462" cy="714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2843213" y="692150"/>
            <a:ext cx="3529012" cy="3529013"/>
            <a:chOff x="2843808" y="692696"/>
            <a:chExt cx="3528392" cy="3528392"/>
          </a:xfrm>
        </p:grpSpPr>
        <p:pic>
          <p:nvPicPr>
            <p:cNvPr id="11282" name="Picture 4" descr="https://im0-tub-ru.yandex.net/i?id=cdc4020d42d7bcb1fa93c317bb73ce5b&amp;n=33&amp;h=215&amp;w=18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FFD"/>
                </a:clrFrom>
                <a:clrTo>
                  <a:srgbClr val="FB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908720"/>
              <a:ext cx="470157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Овал 21"/>
            <p:cNvSpPr/>
            <p:nvPr/>
          </p:nvSpPr>
          <p:spPr>
            <a:xfrm>
              <a:off x="2843808" y="692696"/>
              <a:ext cx="3528392" cy="352839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466725" y="836613"/>
            <a:ext cx="1009650" cy="1012825"/>
            <a:chOff x="539552" y="4570172"/>
            <a:chExt cx="720000" cy="73095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39552" y="4581128"/>
              <a:ext cx="720000" cy="72000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1281" name="TextBox 7"/>
            <p:cNvSpPr txBox="1">
              <a:spLocks noChangeArrowheads="1"/>
            </p:cNvSpPr>
            <p:nvPr/>
          </p:nvSpPr>
          <p:spPr bwMode="auto">
            <a:xfrm>
              <a:off x="704080" y="4570172"/>
              <a:ext cx="504056" cy="66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Рисунок 10" descr="zvukovoy-topor-dlya-detskogo-sada-73066-large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3613" y="4149725"/>
            <a:ext cx="2678112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9" name="TextBox 18"/>
          <p:cNvSpPr txBox="1">
            <a:spLocks noChangeArrowheads="1"/>
          </p:cNvSpPr>
          <p:nvPr/>
        </p:nvSpPr>
        <p:spPr bwMode="auto">
          <a:xfrm>
            <a:off x="395288" y="4922838"/>
            <a:ext cx="4897437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Кланяется, кланяется, Придёт домой – растянется..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9" descr="nastol.com.ua-798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03575" y="1700213"/>
            <a:ext cx="2952750" cy="2881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84368" y="548680"/>
            <a:ext cx="936104" cy="504056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295" name="Picture 4" descr="http://trikot-ray.ru/upload/iblock/34d/34db9c5978b786b1779b6735da9353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04813"/>
            <a:ext cx="413067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843213" y="692150"/>
            <a:ext cx="3529012" cy="35290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2298" name="Группа 10"/>
          <p:cNvGrpSpPr>
            <a:grpSpLocks/>
          </p:cNvGrpSpPr>
          <p:nvPr/>
        </p:nvGrpSpPr>
        <p:grpSpPr bwMode="auto">
          <a:xfrm>
            <a:off x="3635375" y="1939925"/>
            <a:ext cx="2016125" cy="768350"/>
            <a:chOff x="1187624" y="3933056"/>
            <a:chExt cx="2016125" cy="768350"/>
          </a:xfrm>
        </p:grpSpPr>
        <p:sp>
          <p:nvSpPr>
            <p:cNvPr id="12308" name="TextBox 13"/>
            <p:cNvSpPr txBox="1">
              <a:spLocks noChangeArrowheads="1"/>
            </p:cNvSpPr>
            <p:nvPr/>
          </p:nvSpPr>
          <p:spPr bwMode="auto">
            <a:xfrm>
              <a:off x="1187624" y="3933056"/>
              <a:ext cx="2016125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обл</a:t>
              </a:r>
              <a:r>
                <a:rPr lang="ru-RU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ко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1440037" y="4041006"/>
              <a:ext cx="144462" cy="714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2843213" y="692150"/>
            <a:ext cx="3529012" cy="3529013"/>
            <a:chOff x="2843808" y="692696"/>
            <a:chExt cx="3528392" cy="3528392"/>
          </a:xfrm>
        </p:grpSpPr>
        <p:pic>
          <p:nvPicPr>
            <p:cNvPr id="12306" name="Picture 4" descr="https://im0-tub-ru.yandex.net/i?id=cdc4020d42d7bcb1fa93c317bb73ce5b&amp;n=33&amp;h=215&amp;w=18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FFD"/>
                </a:clrFrom>
                <a:clrTo>
                  <a:srgbClr val="FB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908720"/>
              <a:ext cx="470157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Овал 21"/>
            <p:cNvSpPr/>
            <p:nvPr/>
          </p:nvSpPr>
          <p:spPr>
            <a:xfrm>
              <a:off x="2843808" y="692696"/>
              <a:ext cx="3528392" cy="352839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466725" y="836613"/>
            <a:ext cx="1009650" cy="1012825"/>
            <a:chOff x="539552" y="4570172"/>
            <a:chExt cx="720000" cy="73095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39552" y="4581128"/>
              <a:ext cx="720000" cy="72000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2305" name="TextBox 7"/>
            <p:cNvSpPr txBox="1">
              <a:spLocks noChangeArrowheads="1"/>
            </p:cNvSpPr>
            <p:nvPr/>
          </p:nvSpPr>
          <p:spPr bwMode="auto">
            <a:xfrm>
              <a:off x="704080" y="4570172"/>
              <a:ext cx="504056" cy="66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Рисунок 11" descr="19972774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94363" y="4365625"/>
            <a:ext cx="3114675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303" name="TextBox 18"/>
          <p:cNvSpPr txBox="1">
            <a:spLocks noChangeArrowheads="1"/>
          </p:cNvSpPr>
          <p:nvPr/>
        </p:nvSpPr>
        <p:spPr bwMode="auto">
          <a:xfrm>
            <a:off x="395288" y="4995863"/>
            <a:ext cx="3960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Белая вата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Плывёт куда-то.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9" descr="nastol.com.ua-798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03575" y="1700213"/>
            <a:ext cx="2952750" cy="2881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84368" y="548680"/>
            <a:ext cx="936104" cy="504056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3319" name="Picture 4" descr="http://trikot-ray.ru/upload/iblock/34d/34db9c5978b786b1779b6735da9353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04813"/>
            <a:ext cx="413067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843213" y="692150"/>
            <a:ext cx="3529012" cy="35290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3322" name="Группа 10"/>
          <p:cNvGrpSpPr>
            <a:grpSpLocks/>
          </p:cNvGrpSpPr>
          <p:nvPr/>
        </p:nvGrpSpPr>
        <p:grpSpPr bwMode="auto">
          <a:xfrm>
            <a:off x="3635375" y="2012950"/>
            <a:ext cx="2016125" cy="768350"/>
            <a:chOff x="1187624" y="3933056"/>
            <a:chExt cx="2016125" cy="768350"/>
          </a:xfrm>
        </p:grpSpPr>
        <p:sp>
          <p:nvSpPr>
            <p:cNvPr id="13332" name="TextBox 13"/>
            <p:cNvSpPr txBox="1">
              <a:spLocks noChangeArrowheads="1"/>
            </p:cNvSpPr>
            <p:nvPr/>
          </p:nvSpPr>
          <p:spPr bwMode="auto">
            <a:xfrm>
              <a:off x="1187624" y="3933056"/>
              <a:ext cx="2016125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пл</a:t>
              </a:r>
              <a:r>
                <a:rPr lang="ru-RU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ток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2663999" y="4017194"/>
              <a:ext cx="144463" cy="714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2843213" y="692150"/>
            <a:ext cx="3529012" cy="3529013"/>
            <a:chOff x="2843808" y="692696"/>
            <a:chExt cx="3528392" cy="3528392"/>
          </a:xfrm>
        </p:grpSpPr>
        <p:pic>
          <p:nvPicPr>
            <p:cNvPr id="13330" name="Picture 4" descr="https://im0-tub-ru.yandex.net/i?id=cdc4020d42d7bcb1fa93c317bb73ce5b&amp;n=33&amp;h=215&amp;w=18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FFD"/>
                </a:clrFrom>
                <a:clrTo>
                  <a:srgbClr val="FB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908720"/>
              <a:ext cx="470157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Овал 21"/>
            <p:cNvSpPr/>
            <p:nvPr/>
          </p:nvSpPr>
          <p:spPr>
            <a:xfrm>
              <a:off x="2843808" y="692696"/>
              <a:ext cx="3528392" cy="352839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466725" y="836613"/>
            <a:ext cx="1009650" cy="1012825"/>
            <a:chOff x="539552" y="4570172"/>
            <a:chExt cx="720000" cy="73095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39552" y="4581128"/>
              <a:ext cx="720000" cy="72000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3329" name="TextBox 7"/>
            <p:cNvSpPr txBox="1">
              <a:spLocks noChangeArrowheads="1"/>
            </p:cNvSpPr>
            <p:nvPr/>
          </p:nvSpPr>
          <p:spPr bwMode="auto">
            <a:xfrm>
              <a:off x="704080" y="4570172"/>
              <a:ext cx="504056" cy="66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Рисунок 12" descr="21-148-13_1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21388" y="3933825"/>
            <a:ext cx="2943225" cy="247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7" name="TextBox 18"/>
          <p:cNvSpPr txBox="1">
            <a:spLocks noChangeArrowheads="1"/>
          </p:cNvSpPr>
          <p:nvPr/>
        </p:nvSpPr>
        <p:spPr bwMode="auto">
          <a:xfrm>
            <a:off x="323850" y="4221163"/>
            <a:ext cx="59769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Аксессуар я очень важный, -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Хоть меховой, хоть трикотажный,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Иль вязаный, да хоть тряпичный, - Я грею голову отлично.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9" descr="nastol.com.ua-798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03575" y="1700213"/>
            <a:ext cx="2952750" cy="2881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84368" y="548680"/>
            <a:ext cx="936104" cy="504056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343" name="Picture 4" descr="http://trikot-ray.ru/upload/iblock/34d/34db9c5978b786b1779b6735da9353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04813"/>
            <a:ext cx="413067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843213" y="692150"/>
            <a:ext cx="3529012" cy="35290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4346" name="Группа 10"/>
          <p:cNvGrpSpPr>
            <a:grpSpLocks/>
          </p:cNvGrpSpPr>
          <p:nvPr/>
        </p:nvGrpSpPr>
        <p:grpSpPr bwMode="auto">
          <a:xfrm>
            <a:off x="3635375" y="2073275"/>
            <a:ext cx="2232025" cy="708025"/>
            <a:chOff x="1187624" y="3933056"/>
            <a:chExt cx="2232248" cy="707886"/>
          </a:xfrm>
        </p:grpSpPr>
        <p:sp>
          <p:nvSpPr>
            <p:cNvPr id="14356" name="TextBox 13"/>
            <p:cNvSpPr txBox="1">
              <a:spLocks noChangeArrowheads="1"/>
            </p:cNvSpPr>
            <p:nvPr/>
          </p:nvSpPr>
          <p:spPr bwMode="auto">
            <a:xfrm>
              <a:off x="1187624" y="3933056"/>
              <a:ext cx="223224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г</a:t>
              </a:r>
              <a:r>
                <a:rPr lang="ru-RU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зин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2664168" y="4017167"/>
              <a:ext cx="144435" cy="714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2843213" y="692150"/>
            <a:ext cx="3529012" cy="3529013"/>
            <a:chOff x="2843808" y="692696"/>
            <a:chExt cx="3528392" cy="3528392"/>
          </a:xfrm>
        </p:grpSpPr>
        <p:pic>
          <p:nvPicPr>
            <p:cNvPr id="14354" name="Picture 4" descr="https://im0-tub-ru.yandex.net/i?id=cdc4020d42d7bcb1fa93c317bb73ce5b&amp;n=33&amp;h=215&amp;w=18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FFD"/>
                </a:clrFrom>
                <a:clrTo>
                  <a:srgbClr val="FB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908720"/>
              <a:ext cx="470157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Овал 21"/>
            <p:cNvSpPr/>
            <p:nvPr/>
          </p:nvSpPr>
          <p:spPr>
            <a:xfrm>
              <a:off x="2843808" y="692696"/>
              <a:ext cx="3528392" cy="352839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466725" y="836613"/>
            <a:ext cx="1009650" cy="1012825"/>
            <a:chOff x="539552" y="4570172"/>
            <a:chExt cx="720000" cy="73095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39552" y="4581128"/>
              <a:ext cx="720000" cy="72000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4353" name="TextBox 7"/>
            <p:cNvSpPr txBox="1">
              <a:spLocks noChangeArrowheads="1"/>
            </p:cNvSpPr>
            <p:nvPr/>
          </p:nvSpPr>
          <p:spPr bwMode="auto">
            <a:xfrm>
              <a:off x="704080" y="4570172"/>
              <a:ext cx="504056" cy="66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Рисунок 2" descr="21596_900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206" y="4149080"/>
            <a:ext cx="3240711" cy="2160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351" name="TextBox 18"/>
          <p:cNvSpPr txBox="1">
            <a:spLocks noChangeArrowheads="1"/>
          </p:cNvSpPr>
          <p:nvPr/>
        </p:nvSpPr>
        <p:spPr bwMode="auto">
          <a:xfrm>
            <a:off x="250825" y="4941888"/>
            <a:ext cx="5545138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Где на прилавке товары лежат,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Все разложенные в</a:t>
            </a:r>
            <a:r>
              <a:rPr lang="en-US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ряд?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9" descr="nastol.com.ua-798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03575" y="1700213"/>
            <a:ext cx="2952750" cy="2881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84368" y="548680"/>
            <a:ext cx="936104" cy="504056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5367" name="Picture 4" descr="http://trikot-ray.ru/upload/iblock/34d/34db9c5978b786b1779b6735da9353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04813"/>
            <a:ext cx="413067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843213" y="692150"/>
            <a:ext cx="3529012" cy="35290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5370" name="Группа 10"/>
          <p:cNvGrpSpPr>
            <a:grpSpLocks/>
          </p:cNvGrpSpPr>
          <p:nvPr/>
        </p:nvGrpSpPr>
        <p:grpSpPr bwMode="auto">
          <a:xfrm>
            <a:off x="3851275" y="2012950"/>
            <a:ext cx="2016125" cy="768350"/>
            <a:chOff x="1187624" y="3933056"/>
            <a:chExt cx="2016125" cy="768350"/>
          </a:xfrm>
        </p:grpSpPr>
        <p:sp>
          <p:nvSpPr>
            <p:cNvPr id="15380" name="TextBox 13"/>
            <p:cNvSpPr txBox="1">
              <a:spLocks noChangeArrowheads="1"/>
            </p:cNvSpPr>
            <p:nvPr/>
          </p:nvSpPr>
          <p:spPr bwMode="auto">
            <a:xfrm>
              <a:off x="1187624" y="3933056"/>
              <a:ext cx="2016125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м</a:t>
              </a:r>
              <a:r>
                <a:rPr lang="ru-RU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тро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2664000" y="4041006"/>
              <a:ext cx="144462" cy="714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2843213" y="692150"/>
            <a:ext cx="3529012" cy="3529013"/>
            <a:chOff x="2843808" y="692696"/>
            <a:chExt cx="3528392" cy="3528392"/>
          </a:xfrm>
        </p:grpSpPr>
        <p:pic>
          <p:nvPicPr>
            <p:cNvPr id="15378" name="Picture 4" descr="https://im0-tub-ru.yandex.net/i?id=cdc4020d42d7bcb1fa93c317bb73ce5b&amp;n=33&amp;h=215&amp;w=18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FFD"/>
                </a:clrFrom>
                <a:clrTo>
                  <a:srgbClr val="FB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908720"/>
              <a:ext cx="470157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Овал 21"/>
            <p:cNvSpPr/>
            <p:nvPr/>
          </p:nvSpPr>
          <p:spPr>
            <a:xfrm>
              <a:off x="2843808" y="692696"/>
              <a:ext cx="3528392" cy="352839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466725" y="836613"/>
            <a:ext cx="1009650" cy="1012825"/>
            <a:chOff x="539552" y="4570172"/>
            <a:chExt cx="720000" cy="73095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39552" y="4581128"/>
              <a:ext cx="720000" cy="72000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5377" name="TextBox 7"/>
            <p:cNvSpPr txBox="1">
              <a:spLocks noChangeArrowheads="1"/>
            </p:cNvSpPr>
            <p:nvPr/>
          </p:nvSpPr>
          <p:spPr bwMode="auto">
            <a:xfrm>
              <a:off x="704080" y="4570172"/>
              <a:ext cx="504056" cy="66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Рисунок 5" descr="metro_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464" y="4005304"/>
            <a:ext cx="2880000" cy="2160000"/>
          </a:xfrm>
          <a:prstGeom prst="round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375" name="TextBox 18"/>
          <p:cNvSpPr txBox="1">
            <a:spLocks noChangeArrowheads="1"/>
          </p:cNvSpPr>
          <p:nvPr/>
        </p:nvSpPr>
        <p:spPr bwMode="auto">
          <a:xfrm>
            <a:off x="395288" y="4221163"/>
            <a:ext cx="4968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Многолюден, шумен, молод,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Под землёй грохочет город.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А дома с народом тут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Вдоль по улицам бегут.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7" descr="nastol.com.ua-798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03575" y="1700213"/>
            <a:ext cx="2952750" cy="2881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388" name="Рисунок 4" descr="hello_html_61daa03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692150"/>
            <a:ext cx="78882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5" descr="SOW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68313" y="3048000"/>
            <a:ext cx="476250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6"/>
          <p:cNvSpPr txBox="1">
            <a:spLocks noChangeArrowheads="1"/>
          </p:cNvSpPr>
          <p:nvPr/>
        </p:nvSpPr>
        <p:spPr bwMode="auto">
          <a:xfrm>
            <a:off x="1547813" y="1916113"/>
            <a:ext cx="6769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chemeClr val="bg1"/>
                </a:solidFill>
                <a:latin typeface="Monotype Corsiva" pitchFamily="66" charset="0"/>
              </a:rPr>
              <a:t>          	Запомни: </a:t>
            </a:r>
          </a:p>
          <a:p>
            <a:r>
              <a:rPr lang="ru-RU" sz="3200">
                <a:solidFill>
                  <a:schemeClr val="bg1"/>
                </a:solidFill>
                <a:latin typeface="Monotype Corsiva" pitchFamily="66" charset="0"/>
              </a:rPr>
              <a:t>		«Грамоте учиться – </a:t>
            </a:r>
          </a:p>
          <a:p>
            <a:r>
              <a:rPr lang="ru-RU" sz="3200">
                <a:solidFill>
                  <a:schemeClr val="bg1"/>
                </a:solidFill>
                <a:latin typeface="Monotype Corsiva" pitchFamily="66" charset="0"/>
              </a:rPr>
              <a:t>                                    всегда пригодиться».</a:t>
            </a:r>
          </a:p>
        </p:txBody>
      </p:sp>
      <p:sp>
        <p:nvSpPr>
          <p:cNvPr id="7" name="Блок-схема: узел суммирования 6">
            <a:hlinkClick r:id="" action="ppaction://hlinkshowjump?jump=endshow"/>
          </p:cNvPr>
          <p:cNvSpPr/>
          <p:nvPr/>
        </p:nvSpPr>
        <p:spPr>
          <a:xfrm>
            <a:off x="8459788" y="6092825"/>
            <a:ext cx="504825" cy="504825"/>
          </a:xfrm>
          <a:prstGeom prst="flowChartSummingJunction">
            <a:avLst/>
          </a:prstGeom>
          <a:solidFill>
            <a:srgbClr val="FF00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6" descr="nastol.com.ua-798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Прямоугольник 1"/>
          <p:cNvSpPr>
            <a:spLocks noChangeArrowheads="1"/>
          </p:cNvSpPr>
          <p:nvPr/>
        </p:nvSpPr>
        <p:spPr bwMode="auto">
          <a:xfrm>
            <a:off x="395288" y="1268413"/>
            <a:ext cx="8424862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imes New Roman" pitchFamily="18" charset="0"/>
                <a:cs typeface="Times New Roman" pitchFamily="18" charset="0"/>
                <a:hlinkClick r:id="rId3"/>
              </a:rPr>
              <a:t>http://www.nastol.com.ua/pic/201401/1600x1200/nastol.com.ua-79815.jpg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фон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4"/>
              </a:rPr>
              <a:t>https://im0-tub-ru.yandex.net/i?id=cdc4020d42d7bcb1fa93c317bb73ce5b&amp;n=33&amp;h=215&amp;w=188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яблоко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5"/>
              </a:rPr>
              <a:t>http://trikot-ray.ru/upload/iblock/34d/34db9c5978b786b1779b6735da9353ed.jpg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тарелка</a:t>
            </a:r>
            <a:endParaRPr lang="en-US">
              <a:latin typeface="Times New Roman" pitchFamily="18" charset="0"/>
              <a:cs typeface="Times New Roman" pitchFamily="18" charset="0"/>
            </a:endParaRP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6"/>
              </a:rPr>
              <a:t>http://scottcountyhistory.org/wp-content/uploads/Shovel-e1429131212447-300x297.png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лопата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7"/>
              </a:rPr>
              <a:t>http://st.depositphotos.com/1005314/5008/v/950/depositphotos_50080843-stock-illustration-birch-tree.jpg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берёза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8"/>
              </a:rPr>
              <a:t>http://www.waiz.com.ua/images/sahar-rafp1.jpg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сахар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9"/>
              </a:rPr>
              <a:t>https://im0-tub-ru.yandex.net/i?id=532db4f167ac32d51f85b8b404c5dcb7&amp;n=33&amp;h=215&amp;w=196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яблоко с листиками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0"/>
              </a:rPr>
              <a:t>http://www.coollady.ru/pic/0003/032/26.jpg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лягушка</a:t>
            </a:r>
          </a:p>
          <a:p>
            <a:r>
              <a:rPr lang="en-US">
                <a:latin typeface="Times New Roman" pitchFamily="18" charset="0"/>
                <a:cs typeface="Times New Roman" pitchFamily="18" charset="0"/>
                <a:hlinkClick r:id="rId11"/>
              </a:rPr>
              <a:t>http://teddymarket.ru/images/goods_pics/big/7502.jpg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 молоток</a:t>
            </a:r>
          </a:p>
          <a:p>
            <a:r>
              <a:rPr lang="en-US">
                <a:latin typeface="Calibri" pitchFamily="34" charset="0"/>
                <a:hlinkClick r:id="rId12"/>
              </a:rPr>
              <a:t>http://detstvo-shop.ru/wa-data/public/shop/products/03/81/48103/images/105364/105364.970.jpg</a:t>
            </a:r>
            <a:r>
              <a:rPr lang="ru-RU">
                <a:latin typeface="Calibri" pitchFamily="34" charset="0"/>
              </a:rPr>
              <a:t> сапоги</a:t>
            </a:r>
          </a:p>
          <a:p>
            <a:r>
              <a:rPr lang="en-US">
                <a:latin typeface="Calibri" pitchFamily="34" charset="0"/>
                <a:hlinkClick r:id="rId13"/>
              </a:rPr>
              <a:t>http://club-karlson.ru/images/obez2.jpg</a:t>
            </a:r>
            <a:r>
              <a:rPr lang="ru-RU">
                <a:latin typeface="Calibri" pitchFamily="34" charset="0"/>
              </a:rPr>
              <a:t> обезьяна</a:t>
            </a:r>
            <a:endParaRPr lang="ru-RU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2643188" y="549275"/>
            <a:ext cx="392906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Times New Roman" pitchFamily="18" charset="0"/>
                <a:cs typeface="Times New Roman" pitchFamily="18" charset="0"/>
              </a:rPr>
              <a:t>Используемые источники:</a:t>
            </a:r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956376" y="5949280"/>
            <a:ext cx="936104" cy="504056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4" descr="nastol.com.ua-798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1"/>
          <p:cNvSpPr>
            <a:spLocks noChangeArrowheads="1"/>
          </p:cNvSpPr>
          <p:nvPr/>
        </p:nvSpPr>
        <p:spPr bwMode="auto">
          <a:xfrm>
            <a:off x="323850" y="622300"/>
            <a:ext cx="8569325" cy="286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hlinkClick r:id="rId3"/>
              </a:rPr>
              <a:t>http://flagmand.ru/photos/zvukovoy-topor-dlya-detskogo-sada-73066-large.jpg</a:t>
            </a:r>
            <a:r>
              <a:rPr lang="ru-RU"/>
              <a:t> топор</a:t>
            </a:r>
          </a:p>
          <a:p>
            <a:r>
              <a:rPr lang="en-US">
                <a:hlinkClick r:id="rId4"/>
              </a:rPr>
              <a:t>http://www.playcast.ru/uploads/2016/09/22/19972774.png</a:t>
            </a:r>
            <a:r>
              <a:rPr lang="ru-RU"/>
              <a:t> облако</a:t>
            </a:r>
          </a:p>
          <a:p>
            <a:r>
              <a:rPr lang="en-US">
                <a:hlinkClick r:id="rId5"/>
              </a:rPr>
              <a:t>http://rus-promisel.ru/images/detailed/0/21-148-13_1.jpg</a:t>
            </a:r>
            <a:r>
              <a:rPr lang="ru-RU"/>
              <a:t> платок</a:t>
            </a:r>
          </a:p>
          <a:p>
            <a:r>
              <a:rPr lang="en-US">
                <a:hlinkClick r:id="rId6"/>
              </a:rPr>
              <a:t>http://ic.pics.livejournal.com/lenkapenka_01/71414902/21596/21596_900.jpg</a:t>
            </a:r>
            <a:r>
              <a:rPr lang="ru-RU"/>
              <a:t> магазин</a:t>
            </a:r>
          </a:p>
          <a:p>
            <a:r>
              <a:rPr lang="en-US">
                <a:hlinkClick r:id="rId7"/>
              </a:rPr>
              <a:t>http://2017-godu.ru/wp-content/uploads/2016/11/metro_5.jpg</a:t>
            </a:r>
            <a:r>
              <a:rPr lang="ru-RU"/>
              <a:t> метро</a:t>
            </a:r>
          </a:p>
          <a:p>
            <a:r>
              <a:rPr lang="en-US">
                <a:hlinkClick r:id="rId8"/>
              </a:rPr>
              <a:t>https://www.butrimonys.salcininkai.lm.lt/Nuotraukos/SOWA.gif</a:t>
            </a:r>
            <a:r>
              <a:rPr lang="ru-RU"/>
              <a:t> сова</a:t>
            </a:r>
          </a:p>
          <a:p>
            <a:r>
              <a:rPr lang="en-US">
                <a:hlinkClick r:id="rId9"/>
              </a:rPr>
              <a:t>https://ds03.infourok.ru/uploads/ex/11b5/0002481c-cf3329c5/hello_html_61daa035.png</a:t>
            </a:r>
            <a:r>
              <a:rPr lang="ru-RU"/>
              <a:t> классная доска</a:t>
            </a:r>
          </a:p>
        </p:txBody>
      </p:sp>
      <p:sp>
        <p:nvSpPr>
          <p:cNvPr id="4" name="Управляющая кнопка: домой 3">
            <a:hlinkClick r:id="rId10" action="ppaction://hlinksldjump" highlightClick="1"/>
          </p:cNvPr>
          <p:cNvSpPr/>
          <p:nvPr/>
        </p:nvSpPr>
        <p:spPr>
          <a:xfrm>
            <a:off x="179388" y="6021388"/>
            <a:ext cx="504825" cy="503237"/>
          </a:xfrm>
          <a:prstGeom prst="actionButtonHome">
            <a:avLst/>
          </a:prstGeom>
          <a:solidFill>
            <a:srgbClr val="FF00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9" descr="nastol.com.ua-798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03575" y="1700213"/>
            <a:ext cx="2952750" cy="2881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3076" name="Рисунок 4" descr="hello_html_61daa035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3588" y="692150"/>
            <a:ext cx="7888287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Рисунок 5" descr="SOWA.gif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96875" y="3055938"/>
            <a:ext cx="4752975" cy="380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TextBox 6"/>
          <p:cNvSpPr txBox="1">
            <a:spLocks noChangeArrowheads="1"/>
          </p:cNvSpPr>
          <p:nvPr/>
        </p:nvSpPr>
        <p:spPr bwMode="auto">
          <a:xfrm>
            <a:off x="1187450" y="1028700"/>
            <a:ext cx="7058025" cy="2400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000">
                <a:solidFill>
                  <a:schemeClr val="bg1"/>
                </a:solidFill>
                <a:latin typeface="Monotype Corsiva" pitchFamily="66" charset="0"/>
              </a:rPr>
              <a:t>                                 Дорогой друг! </a:t>
            </a:r>
          </a:p>
          <a:p>
            <a:pPr algn="just"/>
            <a:r>
              <a:rPr lang="ru-RU" sz="3000">
                <a:solidFill>
                  <a:schemeClr val="bg1"/>
                </a:solidFill>
                <a:latin typeface="Monotype Corsiva" pitchFamily="66" charset="0"/>
              </a:rPr>
              <a:t>     Давай проверим: хорошо ли ты знаешь словарные слова? Отгадай загадку и  вспомни, как пишется это слово. А теперь нажми на вопросительный знак и проверь себя. </a:t>
            </a:r>
          </a:p>
        </p:txBody>
      </p:sp>
      <p:sp>
        <p:nvSpPr>
          <p:cNvPr id="7" name="Стрелка вправо 6">
            <a:hlinkClick r:id="" action="ppaction://hlinkshowjump?jump=nextslide"/>
          </p:cNvPr>
          <p:cNvSpPr/>
          <p:nvPr/>
        </p:nvSpPr>
        <p:spPr>
          <a:xfrm>
            <a:off x="7956376" y="5877272"/>
            <a:ext cx="936104" cy="504056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Управляющая кнопка: сведения 7">
            <a:hlinkClick r:id="rId5" action="ppaction://hlinksldjump" highlightClick="1"/>
          </p:cNvPr>
          <p:cNvSpPr/>
          <p:nvPr/>
        </p:nvSpPr>
        <p:spPr>
          <a:xfrm>
            <a:off x="250825" y="6021388"/>
            <a:ext cx="504825" cy="503237"/>
          </a:xfrm>
          <a:prstGeom prst="actionButtonInformation">
            <a:avLst/>
          </a:prstGeom>
          <a:solidFill>
            <a:srgbClr val="FF0000"/>
          </a:solidFill>
          <a:ln>
            <a:solidFill>
              <a:srgbClr val="FF66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0" descr="nastol.com.ua-798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03575" y="1700213"/>
            <a:ext cx="2952750" cy="2881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84368" y="548680"/>
            <a:ext cx="936104" cy="504056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4103" name="Picture 4" descr="http://trikot-ray.ru/upload/iblock/34d/34db9c5978b786b1779b6735da9353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04813"/>
            <a:ext cx="413067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843213" y="692150"/>
            <a:ext cx="3529012" cy="35290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4106" name="Группа 10"/>
          <p:cNvGrpSpPr>
            <a:grpSpLocks/>
          </p:cNvGrpSpPr>
          <p:nvPr/>
        </p:nvGrpSpPr>
        <p:grpSpPr bwMode="auto">
          <a:xfrm>
            <a:off x="3708400" y="2012950"/>
            <a:ext cx="2016125" cy="768350"/>
            <a:chOff x="1187624" y="3933056"/>
            <a:chExt cx="2016125" cy="768350"/>
          </a:xfrm>
        </p:grpSpPr>
        <p:sp>
          <p:nvSpPr>
            <p:cNvPr id="4116" name="TextBox 13"/>
            <p:cNvSpPr txBox="1">
              <a:spLocks noChangeArrowheads="1"/>
            </p:cNvSpPr>
            <p:nvPr/>
          </p:nvSpPr>
          <p:spPr bwMode="auto">
            <a:xfrm>
              <a:off x="1187624" y="3933056"/>
              <a:ext cx="2016125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л</a:t>
              </a:r>
              <a:r>
                <a:rPr lang="ru-RU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пата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2375075" y="4041006"/>
              <a:ext cx="144462" cy="714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2843213" y="692150"/>
            <a:ext cx="3529012" cy="3529013"/>
            <a:chOff x="2843808" y="692696"/>
            <a:chExt cx="3528392" cy="3528392"/>
          </a:xfrm>
        </p:grpSpPr>
        <p:pic>
          <p:nvPicPr>
            <p:cNvPr id="4114" name="Picture 4" descr="https://im0-tub-ru.yandex.net/i?id=cdc4020d42d7bcb1fa93c317bb73ce5b&amp;n=33&amp;h=215&amp;w=18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FFD"/>
                </a:clrFrom>
                <a:clrTo>
                  <a:srgbClr val="FB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908720"/>
              <a:ext cx="470157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Овал 21"/>
            <p:cNvSpPr/>
            <p:nvPr/>
          </p:nvSpPr>
          <p:spPr>
            <a:xfrm>
              <a:off x="2843808" y="692696"/>
              <a:ext cx="3528392" cy="352839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466725" y="836613"/>
            <a:ext cx="1009650" cy="1012825"/>
            <a:chOff x="539552" y="4570172"/>
            <a:chExt cx="720000" cy="73095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39552" y="4581128"/>
              <a:ext cx="720000" cy="72000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4113" name="TextBox 7"/>
            <p:cNvSpPr txBox="1">
              <a:spLocks noChangeArrowheads="1"/>
            </p:cNvSpPr>
            <p:nvPr/>
          </p:nvSpPr>
          <p:spPr bwMode="auto">
            <a:xfrm>
              <a:off x="704080" y="4570172"/>
              <a:ext cx="504056" cy="66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28" name="Picture 2" descr="http://scottcountyhistory.org/wp-content/uploads/Shovel-e1429131212447-300x29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2075" y="3860800"/>
            <a:ext cx="2252663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1" name="TextBox 18"/>
          <p:cNvSpPr txBox="1">
            <a:spLocks noChangeArrowheads="1"/>
          </p:cNvSpPr>
          <p:nvPr/>
        </p:nvSpPr>
        <p:spPr bwMode="auto">
          <a:xfrm>
            <a:off x="395288" y="4221163"/>
            <a:ext cx="39608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Железный нос 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землю врос.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Роет, копает,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Землю разрыхляет.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8" descr="nastol.com.ua-798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03575" y="1700213"/>
            <a:ext cx="2952750" cy="2881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84368" y="548680"/>
            <a:ext cx="936104" cy="504056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5127" name="Picture 4" descr="http://trikot-ray.ru/upload/iblock/34d/34db9c5978b786b1779b6735da9353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04813"/>
            <a:ext cx="413067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843213" y="692150"/>
            <a:ext cx="3529012" cy="35290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130" name="TextBox 13"/>
          <p:cNvSpPr txBox="1">
            <a:spLocks noChangeArrowheads="1"/>
          </p:cNvSpPr>
          <p:nvPr/>
        </p:nvSpPr>
        <p:spPr bwMode="auto">
          <a:xfrm>
            <a:off x="3708400" y="2012950"/>
            <a:ext cx="2016125" cy="76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400" b="1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400" b="1">
                <a:latin typeface="Times New Roman" pitchFamily="18" charset="0"/>
                <a:cs typeface="Times New Roman" pitchFamily="18" charset="0"/>
              </a:rPr>
              <a:t>рёза</a:t>
            </a:r>
          </a:p>
        </p:txBody>
      </p:sp>
      <p:grpSp>
        <p:nvGrpSpPr>
          <p:cNvPr id="2" name="Группа 22"/>
          <p:cNvGrpSpPr>
            <a:grpSpLocks/>
          </p:cNvGrpSpPr>
          <p:nvPr/>
        </p:nvGrpSpPr>
        <p:grpSpPr bwMode="auto">
          <a:xfrm>
            <a:off x="2843213" y="692150"/>
            <a:ext cx="3529012" cy="3529013"/>
            <a:chOff x="2843808" y="692696"/>
            <a:chExt cx="3528392" cy="3528392"/>
          </a:xfrm>
        </p:grpSpPr>
        <p:pic>
          <p:nvPicPr>
            <p:cNvPr id="5138" name="Picture 4" descr="https://im0-tub-ru.yandex.net/i?id=cdc4020d42d7bcb1fa93c317bb73ce5b&amp;n=33&amp;h=215&amp;w=18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FFD"/>
                </a:clrFrom>
                <a:clrTo>
                  <a:srgbClr val="FB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908720"/>
              <a:ext cx="470157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Овал 21"/>
            <p:cNvSpPr/>
            <p:nvPr/>
          </p:nvSpPr>
          <p:spPr>
            <a:xfrm>
              <a:off x="2843808" y="692696"/>
              <a:ext cx="3528392" cy="352839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" name="Группа 9"/>
          <p:cNvGrpSpPr>
            <a:grpSpLocks/>
          </p:cNvGrpSpPr>
          <p:nvPr/>
        </p:nvGrpSpPr>
        <p:grpSpPr bwMode="auto">
          <a:xfrm>
            <a:off x="466725" y="836613"/>
            <a:ext cx="1009650" cy="1012825"/>
            <a:chOff x="539552" y="4570172"/>
            <a:chExt cx="720000" cy="73095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39552" y="4581128"/>
              <a:ext cx="720000" cy="72000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137" name="TextBox 7"/>
            <p:cNvSpPr txBox="1">
              <a:spLocks noChangeArrowheads="1"/>
            </p:cNvSpPr>
            <p:nvPr/>
          </p:nvSpPr>
          <p:spPr bwMode="auto">
            <a:xfrm>
              <a:off x="704080" y="4570172"/>
              <a:ext cx="504056" cy="66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4" descr="http://st.depositphotos.com/1005314/5008/v/950/depositphotos_50080843-stock-illustration-birch-tree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588" y="2982913"/>
            <a:ext cx="1968500" cy="325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5" name="TextBox 16"/>
          <p:cNvSpPr txBox="1">
            <a:spLocks noChangeArrowheads="1"/>
          </p:cNvSpPr>
          <p:nvPr/>
        </p:nvSpPr>
        <p:spPr bwMode="auto">
          <a:xfrm>
            <a:off x="395288" y="4635500"/>
            <a:ext cx="3960812" cy="1385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Зелена, а не луг,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Бела, а не снег,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Кудрява, а не голова.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9" descr="nastol.com.ua-798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03575" y="1700213"/>
            <a:ext cx="2952750" cy="2881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84368" y="548680"/>
            <a:ext cx="936104" cy="504056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6151" name="Picture 4" descr="http://trikot-ray.ru/upload/iblock/34d/34db9c5978b786b1779b6735da9353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04813"/>
            <a:ext cx="413067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843213" y="692150"/>
            <a:ext cx="3529012" cy="35290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6154" name="Группа 10"/>
          <p:cNvGrpSpPr>
            <a:grpSpLocks/>
          </p:cNvGrpSpPr>
          <p:nvPr/>
        </p:nvGrpSpPr>
        <p:grpSpPr bwMode="auto">
          <a:xfrm>
            <a:off x="3851275" y="1939925"/>
            <a:ext cx="2016125" cy="768350"/>
            <a:chOff x="1187624" y="3933056"/>
            <a:chExt cx="2016125" cy="768350"/>
          </a:xfrm>
        </p:grpSpPr>
        <p:sp>
          <p:nvSpPr>
            <p:cNvPr id="6164" name="TextBox 13"/>
            <p:cNvSpPr txBox="1">
              <a:spLocks noChangeArrowheads="1"/>
            </p:cNvSpPr>
            <p:nvPr/>
          </p:nvSpPr>
          <p:spPr bwMode="auto">
            <a:xfrm>
              <a:off x="1187624" y="3933056"/>
              <a:ext cx="2016125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сах</a:t>
              </a:r>
              <a:r>
                <a:rPr lang="ru-RU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р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1655937" y="4041006"/>
              <a:ext cx="144462" cy="7143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2843213" y="692150"/>
            <a:ext cx="3529012" cy="3529013"/>
            <a:chOff x="2843808" y="692696"/>
            <a:chExt cx="3528392" cy="3528392"/>
          </a:xfrm>
        </p:grpSpPr>
        <p:pic>
          <p:nvPicPr>
            <p:cNvPr id="6162" name="Picture 4" descr="https://im0-tub-ru.yandex.net/i?id=cdc4020d42d7bcb1fa93c317bb73ce5b&amp;n=33&amp;h=215&amp;w=18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FFD"/>
                </a:clrFrom>
                <a:clrTo>
                  <a:srgbClr val="FB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908720"/>
              <a:ext cx="470157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Овал 21"/>
            <p:cNvSpPr/>
            <p:nvPr/>
          </p:nvSpPr>
          <p:spPr>
            <a:xfrm>
              <a:off x="2843808" y="692696"/>
              <a:ext cx="3528392" cy="352839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466725" y="836613"/>
            <a:ext cx="1009650" cy="1012825"/>
            <a:chOff x="539552" y="4570172"/>
            <a:chExt cx="720000" cy="73095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39552" y="4581128"/>
              <a:ext cx="720000" cy="72000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6161" name="TextBox 7"/>
            <p:cNvSpPr txBox="1">
              <a:spLocks noChangeArrowheads="1"/>
            </p:cNvSpPr>
            <p:nvPr/>
          </p:nvSpPr>
          <p:spPr bwMode="auto">
            <a:xfrm>
              <a:off x="704080" y="4570172"/>
              <a:ext cx="504056" cy="66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6" descr="http://www.waiz.com.ua/images/sahar-rafp1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49963" y="3933825"/>
            <a:ext cx="2774950" cy="2300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9" name="TextBox 18"/>
          <p:cNvSpPr txBox="1">
            <a:spLocks noChangeArrowheads="1"/>
          </p:cNvSpPr>
          <p:nvPr/>
        </p:nvSpPr>
        <p:spPr bwMode="auto">
          <a:xfrm>
            <a:off x="395288" y="4221163"/>
            <a:ext cx="39608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Бел, как снег,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чести у всех.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В рот попал –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Там и пропал.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9" descr="nastol.com.ua-798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03575" y="1700213"/>
            <a:ext cx="2952750" cy="2881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84368" y="548680"/>
            <a:ext cx="936104" cy="504056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7175" name="Picture 4" descr="http://trikot-ray.ru/upload/iblock/34d/34db9c5978b786b1779b6735da9353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04813"/>
            <a:ext cx="413067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843213" y="692150"/>
            <a:ext cx="3529012" cy="35290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7178" name="Группа 10"/>
          <p:cNvGrpSpPr>
            <a:grpSpLocks/>
          </p:cNvGrpSpPr>
          <p:nvPr/>
        </p:nvGrpSpPr>
        <p:grpSpPr bwMode="auto">
          <a:xfrm>
            <a:off x="3708400" y="2012950"/>
            <a:ext cx="2016125" cy="768350"/>
            <a:chOff x="1187624" y="3933056"/>
            <a:chExt cx="2016125" cy="768350"/>
          </a:xfrm>
        </p:grpSpPr>
        <p:sp>
          <p:nvSpPr>
            <p:cNvPr id="7188" name="TextBox 13"/>
            <p:cNvSpPr txBox="1">
              <a:spLocks noChangeArrowheads="1"/>
            </p:cNvSpPr>
            <p:nvPr/>
          </p:nvSpPr>
          <p:spPr bwMode="auto">
            <a:xfrm>
              <a:off x="1187624" y="3933056"/>
              <a:ext cx="2016125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ябл</a:t>
              </a:r>
              <a:r>
                <a:rPr lang="ru-RU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ко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1438450" y="4041006"/>
              <a:ext cx="144462" cy="714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2843213" y="692150"/>
            <a:ext cx="3529012" cy="3529013"/>
            <a:chOff x="2843808" y="692696"/>
            <a:chExt cx="3528392" cy="3528392"/>
          </a:xfrm>
        </p:grpSpPr>
        <p:pic>
          <p:nvPicPr>
            <p:cNvPr id="7186" name="Picture 4" descr="https://im0-tub-ru.yandex.net/i?id=cdc4020d42d7bcb1fa93c317bb73ce5b&amp;n=33&amp;h=215&amp;w=18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FFD"/>
                </a:clrFrom>
                <a:clrTo>
                  <a:srgbClr val="FB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908720"/>
              <a:ext cx="470157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Овал 21"/>
            <p:cNvSpPr/>
            <p:nvPr/>
          </p:nvSpPr>
          <p:spPr>
            <a:xfrm>
              <a:off x="2843808" y="692696"/>
              <a:ext cx="3528392" cy="352839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466725" y="836613"/>
            <a:ext cx="1009650" cy="1012825"/>
            <a:chOff x="539552" y="4570172"/>
            <a:chExt cx="720000" cy="73095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39552" y="4581128"/>
              <a:ext cx="720000" cy="72000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7185" name="TextBox 7"/>
            <p:cNvSpPr txBox="1">
              <a:spLocks noChangeArrowheads="1"/>
            </p:cNvSpPr>
            <p:nvPr/>
          </p:nvSpPr>
          <p:spPr bwMode="auto">
            <a:xfrm>
              <a:off x="704080" y="4570172"/>
              <a:ext cx="504056" cy="66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8" descr="https://im0-tub-ru.yandex.net/i?id=532db4f167ac32d51f85b8b404c5dcb7&amp;n=33&amp;h=215&amp;w=19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54788" y="3716338"/>
            <a:ext cx="2260600" cy="248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83" name="TextBox 18"/>
          <p:cNvSpPr txBox="1">
            <a:spLocks noChangeArrowheads="1"/>
          </p:cNvSpPr>
          <p:nvPr/>
        </p:nvSpPr>
        <p:spPr bwMode="auto">
          <a:xfrm>
            <a:off x="395288" y="4221163"/>
            <a:ext cx="39608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Само с кулачок,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Красный бочок,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Потрогаешь – гладко,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Откусишь – сладко.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9" descr="nastol.com.ua-798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03575" y="1700213"/>
            <a:ext cx="2952750" cy="2881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84368" y="548680"/>
            <a:ext cx="936104" cy="504056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8199" name="Picture 4" descr="http://trikot-ray.ru/upload/iblock/34d/34db9c5978b786b1779b6735da9353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04813"/>
            <a:ext cx="413067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843213" y="692150"/>
            <a:ext cx="3529012" cy="35290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8202" name="Группа 10"/>
          <p:cNvGrpSpPr>
            <a:grpSpLocks/>
          </p:cNvGrpSpPr>
          <p:nvPr/>
        </p:nvGrpSpPr>
        <p:grpSpPr bwMode="auto">
          <a:xfrm>
            <a:off x="3563938" y="2073275"/>
            <a:ext cx="2232025" cy="708025"/>
            <a:chOff x="1043608" y="3933056"/>
            <a:chExt cx="2232248" cy="707886"/>
          </a:xfrm>
        </p:grpSpPr>
        <p:sp>
          <p:nvSpPr>
            <p:cNvPr id="8212" name="TextBox 13"/>
            <p:cNvSpPr txBox="1">
              <a:spLocks noChangeArrowheads="1"/>
            </p:cNvSpPr>
            <p:nvPr/>
          </p:nvSpPr>
          <p:spPr bwMode="auto">
            <a:xfrm>
              <a:off x="1043608" y="3933056"/>
              <a:ext cx="223224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л</a:t>
              </a:r>
              <a:r>
                <a:rPr lang="ru-RU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я</a:t>
              </a: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гушка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2086721" y="4017167"/>
              <a:ext cx="144435" cy="71444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2843213" y="692150"/>
            <a:ext cx="3529012" cy="3529013"/>
            <a:chOff x="2843808" y="692696"/>
            <a:chExt cx="3528392" cy="3528392"/>
          </a:xfrm>
        </p:grpSpPr>
        <p:pic>
          <p:nvPicPr>
            <p:cNvPr id="8210" name="Picture 4" descr="https://im0-tub-ru.yandex.net/i?id=cdc4020d42d7bcb1fa93c317bb73ce5b&amp;n=33&amp;h=215&amp;w=18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FFD"/>
                </a:clrFrom>
                <a:clrTo>
                  <a:srgbClr val="FB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908720"/>
              <a:ext cx="470157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Овал 21"/>
            <p:cNvSpPr/>
            <p:nvPr/>
          </p:nvSpPr>
          <p:spPr>
            <a:xfrm>
              <a:off x="2843808" y="692696"/>
              <a:ext cx="3528392" cy="352839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466725" y="836613"/>
            <a:ext cx="1009650" cy="1012825"/>
            <a:chOff x="539552" y="4570172"/>
            <a:chExt cx="720000" cy="73095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39552" y="4581128"/>
              <a:ext cx="720000" cy="72000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8209" name="TextBox 7"/>
            <p:cNvSpPr txBox="1">
              <a:spLocks noChangeArrowheads="1"/>
            </p:cNvSpPr>
            <p:nvPr/>
          </p:nvSpPr>
          <p:spPr bwMode="auto">
            <a:xfrm>
              <a:off x="704080" y="4570172"/>
              <a:ext cx="504056" cy="66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Picture 10" descr="http://www.coollady.ru/pic/0003/032/26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56325" y="3716338"/>
            <a:ext cx="2592388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7" name="TextBox 18"/>
          <p:cNvSpPr txBox="1">
            <a:spLocks noChangeArrowheads="1"/>
          </p:cNvSpPr>
          <p:nvPr/>
        </p:nvSpPr>
        <p:spPr bwMode="auto">
          <a:xfrm>
            <a:off x="395288" y="4221163"/>
            <a:ext cx="39608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Скачет зверушка –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Не рот, а ловушка.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Попадут в ловушку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И комар, и мушка.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9" descr="nastol.com.ua-798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03575" y="1700213"/>
            <a:ext cx="2952750" cy="2881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84368" y="548680"/>
            <a:ext cx="936104" cy="504056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223" name="Picture 4" descr="http://trikot-ray.ru/upload/iblock/34d/34db9c5978b786b1779b6735da9353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04813"/>
            <a:ext cx="413067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843213" y="692150"/>
            <a:ext cx="3529012" cy="35290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9226" name="Группа 10"/>
          <p:cNvGrpSpPr>
            <a:grpSpLocks/>
          </p:cNvGrpSpPr>
          <p:nvPr/>
        </p:nvGrpSpPr>
        <p:grpSpPr bwMode="auto">
          <a:xfrm>
            <a:off x="3635375" y="2012950"/>
            <a:ext cx="2016125" cy="768350"/>
            <a:chOff x="1187624" y="3933056"/>
            <a:chExt cx="2016125" cy="768350"/>
          </a:xfrm>
        </p:grpSpPr>
        <p:sp>
          <p:nvSpPr>
            <p:cNvPr id="9236" name="TextBox 13"/>
            <p:cNvSpPr txBox="1">
              <a:spLocks noChangeArrowheads="1"/>
            </p:cNvSpPr>
            <p:nvPr/>
          </p:nvSpPr>
          <p:spPr bwMode="auto">
            <a:xfrm>
              <a:off x="1187624" y="3933056"/>
              <a:ext cx="2016125" cy="768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с</a:t>
              </a:r>
              <a:r>
                <a:rPr lang="ru-RU" sz="4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а</a:t>
              </a:r>
              <a:r>
                <a:rPr lang="ru-RU" sz="4400" b="1">
                  <a:latin typeface="Times New Roman" pitchFamily="18" charset="0"/>
                  <a:cs typeface="Times New Roman" pitchFamily="18" charset="0"/>
                </a:rPr>
                <a:t>поги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2806875" y="4041006"/>
              <a:ext cx="144462" cy="71437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2843213" y="692150"/>
            <a:ext cx="3529012" cy="3529013"/>
            <a:chOff x="2843808" y="692696"/>
            <a:chExt cx="3528392" cy="3528392"/>
          </a:xfrm>
        </p:grpSpPr>
        <p:pic>
          <p:nvPicPr>
            <p:cNvPr id="9234" name="Picture 4" descr="https://im0-tub-ru.yandex.net/i?id=cdc4020d42d7bcb1fa93c317bb73ce5b&amp;n=33&amp;h=215&amp;w=18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FFD"/>
                </a:clrFrom>
                <a:clrTo>
                  <a:srgbClr val="FB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908720"/>
              <a:ext cx="470157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Овал 21"/>
            <p:cNvSpPr/>
            <p:nvPr/>
          </p:nvSpPr>
          <p:spPr>
            <a:xfrm>
              <a:off x="2843808" y="692696"/>
              <a:ext cx="3528392" cy="352839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466725" y="836613"/>
            <a:ext cx="1009650" cy="1012825"/>
            <a:chOff x="539552" y="4570172"/>
            <a:chExt cx="720000" cy="73095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39552" y="4581128"/>
              <a:ext cx="720000" cy="72000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9233" name="TextBox 7"/>
            <p:cNvSpPr txBox="1">
              <a:spLocks noChangeArrowheads="1"/>
            </p:cNvSpPr>
            <p:nvPr/>
          </p:nvSpPr>
          <p:spPr bwMode="auto">
            <a:xfrm>
              <a:off x="704080" y="4570172"/>
              <a:ext cx="504056" cy="66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Рисунок 8" descr="105364.970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24525" y="4005263"/>
            <a:ext cx="303371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31" name="TextBox 18"/>
          <p:cNvSpPr txBox="1">
            <a:spLocks noChangeArrowheads="1"/>
          </p:cNvSpPr>
          <p:nvPr/>
        </p:nvSpPr>
        <p:spPr bwMode="auto">
          <a:xfrm>
            <a:off x="395288" y="4221163"/>
            <a:ext cx="4968875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Если дождик, мы не тужим –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Бойко шлёпаем по лужам.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Будет солнышко сиять –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Нам под вешалкой стоять.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9" descr="nastol.com.ua-79815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Овал 2"/>
          <p:cNvSpPr/>
          <p:nvPr/>
        </p:nvSpPr>
        <p:spPr>
          <a:xfrm>
            <a:off x="3203575" y="1700213"/>
            <a:ext cx="2952750" cy="28813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Стрелка вправо 5">
            <a:hlinkClick r:id="" action="ppaction://hlinkshowjump?jump=nextslide"/>
          </p:cNvPr>
          <p:cNvSpPr/>
          <p:nvPr/>
        </p:nvSpPr>
        <p:spPr>
          <a:xfrm>
            <a:off x="7884368" y="548680"/>
            <a:ext cx="936104" cy="504056"/>
          </a:xfrm>
          <a:prstGeom prst="rightArrow">
            <a:avLst/>
          </a:prstGeom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convex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7" name="Picture 4" descr="http://trikot-ray.ru/upload/iblock/34d/34db9c5978b786b1779b6735da9353ed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55875" y="404813"/>
            <a:ext cx="4130675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Овал 14"/>
          <p:cNvSpPr/>
          <p:nvPr/>
        </p:nvSpPr>
        <p:spPr>
          <a:xfrm>
            <a:off x="2843213" y="692150"/>
            <a:ext cx="3529012" cy="3529013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grpSp>
        <p:nvGrpSpPr>
          <p:cNvPr id="10250" name="Группа 10"/>
          <p:cNvGrpSpPr>
            <a:grpSpLocks/>
          </p:cNvGrpSpPr>
          <p:nvPr/>
        </p:nvGrpSpPr>
        <p:grpSpPr bwMode="auto">
          <a:xfrm>
            <a:off x="3492500" y="2073275"/>
            <a:ext cx="2303463" cy="708025"/>
            <a:chOff x="1043608" y="3933056"/>
            <a:chExt cx="2304256" cy="707886"/>
          </a:xfrm>
        </p:grpSpPr>
        <p:sp>
          <p:nvSpPr>
            <p:cNvPr id="10260" name="TextBox 13"/>
            <p:cNvSpPr txBox="1">
              <a:spLocks noChangeArrowheads="1"/>
            </p:cNvSpPr>
            <p:nvPr/>
          </p:nvSpPr>
          <p:spPr bwMode="auto">
            <a:xfrm>
              <a:off x="1043608" y="3933056"/>
              <a:ext cx="2304256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о</a:t>
              </a: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б</a:t>
              </a:r>
              <a:r>
                <a:rPr lang="ru-RU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е</a:t>
              </a:r>
              <a:r>
                <a:rPr lang="ru-RU" sz="4000" b="1">
                  <a:latin typeface="Times New Roman" pitchFamily="18" charset="0"/>
                  <a:cs typeface="Times New Roman" pitchFamily="18" charset="0"/>
                </a:rPr>
                <a:t>зьяна</a:t>
              </a:r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 rot="5400000">
              <a:off x="2520531" y="4028268"/>
              <a:ext cx="144434" cy="7146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Группа 22"/>
          <p:cNvGrpSpPr>
            <a:grpSpLocks/>
          </p:cNvGrpSpPr>
          <p:nvPr/>
        </p:nvGrpSpPr>
        <p:grpSpPr bwMode="auto">
          <a:xfrm>
            <a:off x="2843213" y="692150"/>
            <a:ext cx="3529012" cy="3529013"/>
            <a:chOff x="2843808" y="692696"/>
            <a:chExt cx="3528392" cy="3528392"/>
          </a:xfrm>
        </p:grpSpPr>
        <p:pic>
          <p:nvPicPr>
            <p:cNvPr id="10258" name="Picture 4" descr="https://im0-tub-ru.yandex.net/i?id=cdc4020d42d7bcb1fa93c317bb73ce5b&amp;n=33&amp;h=215&amp;w=188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BFFFD"/>
                </a:clrFrom>
                <a:clrTo>
                  <a:srgbClr val="FBFFFD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3888" y="908720"/>
              <a:ext cx="470157" cy="540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" name="Овал 21"/>
            <p:cNvSpPr/>
            <p:nvPr/>
          </p:nvSpPr>
          <p:spPr>
            <a:xfrm>
              <a:off x="2843808" y="692696"/>
              <a:ext cx="3528392" cy="3528392"/>
            </a:xfrm>
            <a:prstGeom prst="ellipse">
              <a:avLst/>
            </a:prstGeom>
            <a:solidFill>
              <a:schemeClr val="accent1">
                <a:alpha val="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5" name="Группа 9"/>
          <p:cNvGrpSpPr>
            <a:grpSpLocks/>
          </p:cNvGrpSpPr>
          <p:nvPr/>
        </p:nvGrpSpPr>
        <p:grpSpPr bwMode="auto">
          <a:xfrm>
            <a:off x="466725" y="836613"/>
            <a:ext cx="1009650" cy="1012825"/>
            <a:chOff x="539552" y="4570172"/>
            <a:chExt cx="720000" cy="73095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39552" y="4581128"/>
              <a:ext cx="720000" cy="720000"/>
            </a:xfrm>
            <a:prstGeom prst="rect">
              <a:avLst/>
            </a:prstGeom>
            <a:ln/>
            <a:scene3d>
              <a:camera prst="orthographicFront"/>
              <a:lightRig rig="threePt" dir="t"/>
            </a:scene3d>
            <a:sp3d>
              <a:bevelT w="114300" prst="artDeco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anchor="ctr">
              <a:sp3d extrusionH="57150">
                <a:bevelT w="38100" h="38100"/>
              </a:sp3d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10257" name="TextBox 7"/>
            <p:cNvSpPr txBox="1">
              <a:spLocks noChangeArrowheads="1"/>
            </p:cNvSpPr>
            <p:nvPr/>
          </p:nvSpPr>
          <p:spPr bwMode="auto">
            <a:xfrm>
              <a:off x="704080" y="4570172"/>
              <a:ext cx="504056" cy="6660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ru-RU" sz="54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10" name="Овал 9"/>
          <p:cNvSpPr/>
          <p:nvPr/>
        </p:nvSpPr>
        <p:spPr>
          <a:xfrm>
            <a:off x="3348038" y="1196975"/>
            <a:ext cx="2519362" cy="251936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8" name="Рисунок 9" descr="obez2.jpg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04025" y="3475038"/>
            <a:ext cx="2019300" cy="2773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5" name="TextBox 18"/>
          <p:cNvSpPr txBox="1">
            <a:spLocks noChangeArrowheads="1"/>
          </p:cNvSpPr>
          <p:nvPr/>
        </p:nvSpPr>
        <p:spPr bwMode="auto">
          <a:xfrm>
            <a:off x="395288" y="4221163"/>
            <a:ext cx="3960812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Что это за озарница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лиане веселится?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На хвосте качается,</a:t>
            </a:r>
          </a:p>
          <a:p>
            <a:r>
              <a:rPr lang="ru-RU" sz="2800" b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Скачет и кривляется?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" dur="8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481</TotalTime>
  <Words>352</Words>
  <Application>Microsoft Office PowerPoint</Application>
  <PresentationFormat>Экран (4:3)</PresentationFormat>
  <Paragraphs>92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Monotype Corsiva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62</cp:revision>
  <dcterms:created xsi:type="dcterms:W3CDTF">2017-05-13T19:11:47Z</dcterms:created>
  <dcterms:modified xsi:type="dcterms:W3CDTF">2021-04-13T16:00:28Z</dcterms:modified>
</cp:coreProperties>
</file>